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9" r:id="rId1"/>
  </p:sldMasterIdLst>
  <p:notesMasterIdLst>
    <p:notesMasterId r:id="rId3"/>
  </p:notesMasterIdLst>
  <p:handoutMasterIdLst>
    <p:handoutMasterId r:id="rId4"/>
  </p:handoutMasterIdLst>
  <p:sldIdLst>
    <p:sldId id="2599" r:id="rId2"/>
  </p:sldIdLst>
  <p:sldSz cx="12192000" cy="6858000"/>
  <p:notesSz cx="7086600" cy="9359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  <a:srgbClr val="F9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8A746-B920-412C-AE1B-312E8C66682B}">
  <a:tblStyle styleId="{B3A90745-2FDB-45B8-975E-7F37B3672547}" styleName="Broadcom Blue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B8A746-B920-412C-AE1B-312E8C66682B}" styleName="Broadcom Red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rgbClr val="CC092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6" autoAdjust="0"/>
    <p:restoredTop sz="93979" autoAdjust="0"/>
  </p:normalViewPr>
  <p:slideViewPr>
    <p:cSldViewPr snapToGrid="0" snapToObjects="1">
      <p:cViewPr>
        <p:scale>
          <a:sx n="70" d="100"/>
          <a:sy n="70" d="100"/>
        </p:scale>
        <p:origin x="888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949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300"/>
            </a:lvl1pPr>
          </a:lstStyle>
          <a:p>
            <a:fld id="{C50E5DEF-305C-4654-A2C3-CA60F55E85EF}" type="datetimeFigureOut">
              <a:rPr lang="en-US" smtClean="0">
                <a:latin typeface="Arial" panose="020B0604020202020204" pitchFamily="34" charset="0"/>
              </a:rPr>
              <a:t>10/8/19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300"/>
            </a:lvl1pPr>
          </a:lstStyle>
          <a:p>
            <a:fld id="{23747F37-FF1C-480A-AD32-7E5696CA968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6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20BAC53A-F092-42C8-9364-10E62332E740}" type="datetimeFigureOut">
              <a:rPr lang="en-US" smtClean="0"/>
              <a:pPr/>
              <a:t>10/3/19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8" tIns="47534" rIns="95068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45953"/>
            <a:ext cx="5669280" cy="4211955"/>
          </a:xfrm>
          <a:prstGeom prst="rect">
            <a:avLst/>
          </a:prstGeom>
        </p:spPr>
        <p:txBody>
          <a:bodyPr vert="horz" lIns="95068" tIns="47534" rIns="95068" bIns="4753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FF0A437-926C-4CA3-A06C-CCC97DC4B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Vaughn,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Venkat</a:t>
            </a:r>
            <a:r>
              <a:rPr lang="en-US" baseline="0" dirty="0" smtClean="0"/>
              <a:t>, David Ross Broadcom (Modernize using </a:t>
            </a:r>
            <a:r>
              <a:rPr lang="en-US" baseline="0" dirty="0" err="1" smtClean="0"/>
              <a:t>Zowe</a:t>
            </a:r>
            <a:r>
              <a:rPr lang="en-US" baseline="0" dirty="0" smtClean="0"/>
              <a:t>), Jordan Caine - IBM (Where to start, D4Z)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0A437-926C-4CA3-A06C-CCC97DC4BF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d Bkgd">
            <a:extLst>
              <a:ext uri="{FF2B5EF4-FFF2-40B4-BE49-F238E27FC236}">
                <a16:creationId xmlns:a16="http://schemas.microsoft.com/office/drawing/2014/main" xmlns="" id="{071781FD-B185-494D-9211-320AF0710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-1"/>
          <a:stretch/>
        </p:blipFill>
        <p:spPr>
          <a:xfrm>
            <a:off x="0" y="0"/>
            <a:ext cx="12192000" cy="4992656"/>
          </a:xfrm>
          <a:prstGeom prst="rect">
            <a:avLst/>
          </a:prstGeom>
        </p:spPr>
      </p:pic>
      <p:sp>
        <p:nvSpPr>
          <p:cNvPr id="2" name="White block"/>
          <p:cNvSpPr/>
          <p:nvPr/>
        </p:nvSpPr>
        <p:spPr bwMode="white">
          <a:xfrm>
            <a:off x="0" y="501015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11480" y="4143296"/>
            <a:ext cx="7452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pic>
        <p:nvPicPr>
          <p:cNvPr id="21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1" y="5557209"/>
            <a:ext cx="2676524" cy="362717"/>
          </a:xfrm>
          <a:prstGeom prst="rect">
            <a:avLst/>
          </a:prstGeom>
        </p:spPr>
      </p:pic>
      <p:grpSp>
        <p:nvGrpSpPr>
          <p:cNvPr id="22" name="Two-tone Gray"/>
          <p:cNvGrpSpPr/>
          <p:nvPr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23" name="Straight Connector 22"/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ltGray">
            <a:xfrm>
              <a:off x="9622631" y="5010150"/>
              <a:ext cx="2569369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7549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325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86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 block"/>
          <p:cNvSpPr/>
          <p:nvPr/>
        </p:nvSpPr>
        <p:spPr bwMode="white">
          <a:xfrm>
            <a:off x="0" y="501015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pic>
        <p:nvPicPr>
          <p:cNvPr id="21" name="BRCM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1" y="5557209"/>
            <a:ext cx="2676524" cy="362717"/>
          </a:xfrm>
          <a:prstGeom prst="rect">
            <a:avLst/>
          </a:prstGeom>
        </p:spPr>
      </p:pic>
      <p:grpSp>
        <p:nvGrpSpPr>
          <p:cNvPr id="13" name="Two-tone Gray">
            <a:extLst>
              <a:ext uri="{FF2B5EF4-FFF2-40B4-BE49-F238E27FC236}">
                <a16:creationId xmlns:a16="http://schemas.microsoft.com/office/drawing/2014/main" xmlns="" id="{251FF67C-ABFE-4CA8-8822-F4373148E6BA}"/>
              </a:ext>
            </a:extLst>
          </p:cNvPr>
          <p:cNvGrpSpPr/>
          <p:nvPr userDrawn="1"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61124FB-DE44-44F1-AC49-D687577C3225}"/>
                </a:ext>
              </a:extLst>
            </p:cNvPr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E07A22E-B7B5-4276-9EA1-4344827C0D25}"/>
                </a:ext>
              </a:extLst>
            </p:cNvPr>
            <p:cNvCxnSpPr/>
            <p:nvPr/>
          </p:nvCxnSpPr>
          <p:spPr bwMode="ltGray">
            <a:xfrm>
              <a:off x="9622631" y="5010150"/>
              <a:ext cx="2569369" cy="0"/>
            </a:xfrm>
            <a:prstGeom prst="line">
              <a:avLst/>
            </a:prstGeom>
            <a:ln w="76200">
              <a:solidFill>
                <a:srgbClr val="A619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1710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d Gradient Block" descr="G:\_55906_Brand_Integration\_PPT_Template\R5_20151208\Images\Title_Red_Gradient_Rever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992688"/>
            <a:ext cx="12192000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4143296"/>
            <a:ext cx="7452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 bwMode="white"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sp>
        <p:nvSpPr>
          <p:cNvPr id="4" name="White Mask"/>
          <p:cNvSpPr/>
          <p:nvPr/>
        </p:nvSpPr>
        <p:spPr bwMode="white">
          <a:xfrm>
            <a:off x="1" y="0"/>
            <a:ext cx="12191999" cy="53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pic>
        <p:nvPicPr>
          <p:cNvPr id="1027" name="BRCM Logo" descr="G:\_55906_Brand_Integration\55998_Logo_Update-Refinement\_Final\01_Red-Black\PNG\Broadcom_Ltd_Logo_Red-Black_no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"/>
            <a:ext cx="3200400" cy="4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wo-tone Gray"/>
          <p:cNvGrpSpPr/>
          <p:nvPr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18" name="Straight Connector 17"/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ltGray">
            <a:xfrm>
              <a:off x="9083040" y="5010150"/>
              <a:ext cx="3108960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145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y bkg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2188949" cy="49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79" y="5420897"/>
            <a:ext cx="713232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4992079"/>
            <a:ext cx="713232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2578608"/>
            <a:ext cx="7132320" cy="1816100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pic>
        <p:nvPicPr>
          <p:cNvPr id="13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23" y="4378200"/>
            <a:ext cx="3417878" cy="463184"/>
          </a:xfrm>
          <a:prstGeom prst="rect">
            <a:avLst/>
          </a:prstGeom>
        </p:spPr>
      </p:pic>
      <p:grpSp>
        <p:nvGrpSpPr>
          <p:cNvPr id="14" name="Two-tone Red Rounded"/>
          <p:cNvGrpSpPr/>
          <p:nvPr/>
        </p:nvGrpSpPr>
        <p:grpSpPr bwMode="gray">
          <a:xfrm>
            <a:off x="0" y="4662176"/>
            <a:ext cx="7653791" cy="0"/>
            <a:chOff x="317625" y="4690751"/>
            <a:chExt cx="7653791" cy="0"/>
          </a:xfrm>
        </p:grpSpPr>
        <p:cxnSp>
          <p:nvCxnSpPr>
            <p:cNvPr id="15" name="Straight Connector 14"/>
            <p:cNvCxnSpPr/>
            <p:nvPr/>
          </p:nvCxnSpPr>
          <p:spPr bwMode="gray">
            <a:xfrm>
              <a:off x="317625" y="4690751"/>
              <a:ext cx="76537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>
              <a:off x="5667375" y="4690751"/>
              <a:ext cx="2304041" cy="0"/>
            </a:xfrm>
            <a:prstGeom prst="line">
              <a:avLst/>
            </a:prstGeom>
            <a:ln w="76200" cap="rnd">
              <a:solidFill>
                <a:srgbClr val="AB1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4126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d Gradient Block" descr="G:\_55906_Brand_Integration\_PPT_Template\R5_20151208\Images\Title_Red_Gradient_Rever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5424175"/>
            <a:ext cx="12192000" cy="14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hite Mask"/>
          <p:cNvSpPr/>
          <p:nvPr/>
        </p:nvSpPr>
        <p:spPr bwMode="white">
          <a:xfrm flipV="1">
            <a:off x="0" y="0"/>
            <a:ext cx="12192000" cy="21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4701279"/>
            <a:ext cx="8595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  <p:sp>
        <p:nvSpPr>
          <p:cNvPr id="11" name="Copyright"/>
          <p:cNvSpPr txBox="1">
            <a:spLocks/>
          </p:cNvSpPr>
          <p:nvPr/>
        </p:nvSpPr>
        <p:spPr bwMode="white"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grpSp>
        <p:nvGrpSpPr>
          <p:cNvPr id="22" name="Gray Bar"/>
          <p:cNvGrpSpPr/>
          <p:nvPr/>
        </p:nvGrpSpPr>
        <p:grpSpPr bwMode="ltGray">
          <a:xfrm>
            <a:off x="-1" y="5424175"/>
            <a:ext cx="12192001" cy="0"/>
            <a:chOff x="-1" y="5905500"/>
            <a:chExt cx="12192001" cy="0"/>
          </a:xfrm>
        </p:grpSpPr>
        <p:cxnSp>
          <p:nvCxnSpPr>
            <p:cNvPr id="15" name="Straight Connector 14"/>
            <p:cNvCxnSpPr/>
            <p:nvPr/>
          </p:nvCxnSpPr>
          <p:spPr bwMode="ltGray">
            <a:xfrm>
              <a:off x="-1" y="5905500"/>
              <a:ext cx="12192001" cy="0"/>
            </a:xfrm>
            <a:prstGeom prst="line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ltGray">
            <a:xfrm>
              <a:off x="9083040" y="5905500"/>
              <a:ext cx="3108960" cy="0"/>
            </a:xfrm>
            <a:prstGeom prst="line">
              <a:avLst/>
            </a:prstGeom>
            <a:ln w="82550" cap="flat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Broadcom Logo" descr="G:\_55906_Brand_Integration\_55998_Broadcom_Limited_Logo\_Final\04_White\PNG\Broadcom_Ltd_Logo_White_no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923396"/>
            <a:ext cx="3200400" cy="4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4178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ircui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y bkgd">
            <a:extLst>
              <a:ext uri="{FF2B5EF4-FFF2-40B4-BE49-F238E27FC236}">
                <a16:creationId xmlns:a16="http://schemas.microsoft.com/office/drawing/2014/main" xmlns="" id="{7A82D792-6138-4518-BB6C-18AF9EB547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2188949" cy="49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2019 Broadcom.  All Rights Reserved. The term “Broadcom” refers to Broadcom Inc. and/or its subsidiaries.</a:t>
            </a:r>
          </a:p>
        </p:txBody>
      </p:sp>
      <p:grpSp>
        <p:nvGrpSpPr>
          <p:cNvPr id="17" name="Two-tone Red Rouded"/>
          <p:cNvGrpSpPr/>
          <p:nvPr/>
        </p:nvGrpSpPr>
        <p:grpSpPr bwMode="gray">
          <a:xfrm>
            <a:off x="0" y="5424175"/>
            <a:ext cx="9344025" cy="338449"/>
            <a:chOff x="0" y="4690751"/>
            <a:chExt cx="7971416" cy="0"/>
          </a:xfrm>
        </p:grpSpPr>
        <p:cxnSp>
          <p:nvCxnSpPr>
            <p:cNvPr id="18" name="Straight Connector 17"/>
            <p:cNvCxnSpPr/>
            <p:nvPr/>
          </p:nvCxnSpPr>
          <p:spPr bwMode="gray">
            <a:xfrm>
              <a:off x="0" y="4690751"/>
              <a:ext cx="797141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gray">
            <a:xfrm>
              <a:off x="5667375" y="4690751"/>
              <a:ext cx="2304041" cy="0"/>
            </a:xfrm>
            <a:prstGeom prst="line">
              <a:avLst/>
            </a:prstGeom>
            <a:ln w="76200" cap="rnd">
              <a:solidFill>
                <a:srgbClr val="AB1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69924"/>
            <a:ext cx="1990725" cy="269778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3408399"/>
            <a:ext cx="8686800" cy="1816100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12200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371600"/>
            <a:ext cx="11365992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816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600200"/>
            <a:ext cx="11365992" cy="150707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/>
          </p:nvPr>
        </p:nvSpPr>
        <p:spPr>
          <a:xfrm>
            <a:off x="413004" y="1005840"/>
            <a:ext cx="11365992" cy="332399"/>
          </a:xfrm>
        </p:spPr>
        <p:txBody>
          <a:bodyPr lIns="0" tIns="0" rIns="0" bIns="0"/>
          <a:lstStyle>
            <a:lvl1pPr marL="0" marR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6307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1480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80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9632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05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3004" y="551311"/>
            <a:ext cx="11365992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004" y="1371600"/>
            <a:ext cx="11365992" cy="150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BRCM Log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6511510"/>
            <a:ext cx="1511300" cy="204806"/>
          </a:xfrm>
          <a:prstGeom prst="rect">
            <a:avLst/>
          </a:prstGeom>
        </p:spPr>
      </p:pic>
      <p:grpSp>
        <p:nvGrpSpPr>
          <p:cNvPr id="4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7" name="Rectangle 6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3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102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9" r:id="rId10"/>
    <p:sldLayoutId id="2147484100" r:id="rId11"/>
  </p:sldLayoutIdLst>
  <p:transition spd="med">
    <p:fade/>
  </p:transition>
  <p:hf sldNum="0" hdr="0" ftr="0" dt="0"/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2CDFD7B-BFCE-4980-8B99-57C09503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Mainframe </a:t>
            </a:r>
            <a:r>
              <a:rPr lang="en-US" dirty="0"/>
              <a:t>DevOps </a:t>
            </a:r>
            <a:r>
              <a:rPr lang="en-US" dirty="0" smtClean="0"/>
              <a:t>Sessions @ IBM Tech U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A84D150-AB72-4132-B91C-356C0C77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60355"/>
              </p:ext>
            </p:extLst>
          </p:nvPr>
        </p:nvGraphicFramePr>
        <p:xfrm>
          <a:off x="1019556" y="1220183"/>
          <a:ext cx="10500360" cy="5045130"/>
        </p:xfrm>
        <a:graphic>
          <a:graphicData uri="http://schemas.openxmlformats.org/drawingml/2006/table">
            <a:tbl>
              <a:tblPr firstRow="1" bandRow="1">
                <a:tableStyleId>{28B8A746-B920-412C-AE1B-312E8C66682B}</a:tableStyleId>
              </a:tblPr>
              <a:tblGrid>
                <a:gridCol w="1033084">
                  <a:extLst>
                    <a:ext uri="{9D8B030D-6E8A-4147-A177-3AD203B41FA5}">
                      <a16:colId xmlns:a16="http://schemas.microsoft.com/office/drawing/2014/main" xmlns="" val="3128071538"/>
                    </a:ext>
                  </a:extLst>
                </a:gridCol>
                <a:gridCol w="5761973">
                  <a:extLst>
                    <a:ext uri="{9D8B030D-6E8A-4147-A177-3AD203B41FA5}">
                      <a16:colId xmlns:a16="http://schemas.microsoft.com/office/drawing/2014/main" xmlns="" val="1400130232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xmlns="" val="3108242079"/>
                    </a:ext>
                  </a:extLst>
                </a:gridCol>
                <a:gridCol w="989556">
                  <a:extLst>
                    <a:ext uri="{9D8B030D-6E8A-4147-A177-3AD203B41FA5}">
                      <a16:colId xmlns:a16="http://schemas.microsoft.com/office/drawing/2014/main" xmlns="" val="3847763776"/>
                    </a:ext>
                  </a:extLst>
                </a:gridCol>
                <a:gridCol w="1863977">
                  <a:extLst>
                    <a:ext uri="{9D8B030D-6E8A-4147-A177-3AD203B41FA5}">
                      <a16:colId xmlns:a16="http://schemas.microsoft.com/office/drawing/2014/main" xmlns="" val="2943835058"/>
                    </a:ext>
                  </a:extLst>
                </a:gridCol>
              </a:tblGrid>
              <a:tr h="381690"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Session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694476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keynote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Mainframe for Modern IT: Driving Transformation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10:00 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Venetian Ballroom Door C, 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167812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z109720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Where to start with building on </a:t>
                      </a:r>
                      <a:r>
                        <a:rPr lang="en-US" sz="1400" b="1" dirty="0" err="1" smtClean="0"/>
                        <a:t>Zowe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0" dirty="0" smtClean="0"/>
                        <a:t>(also Thurs)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11:30 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2402-Level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8353367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z109722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D4Z: </a:t>
                      </a:r>
                      <a:r>
                        <a:rPr lang="en-US" sz="1400" b="1" dirty="0" err="1" smtClean="0"/>
                        <a:t>Zowe</a:t>
                      </a:r>
                      <a:r>
                        <a:rPr lang="en-US" sz="1400" b="1" dirty="0" smtClean="0"/>
                        <a:t> - An introduction to the open source z/OS tooling framework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Tues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1:45 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2505-Level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321977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z111685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Bridge the mainframe skills divide with DevOps integrations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Tues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3:15 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2401-Level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1008458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z111689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Evolution of Eclipse Che4z - Open source IDE for mainframe application development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10:15 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2401-Level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5954423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z111695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Modernize using </a:t>
                      </a:r>
                      <a:r>
                        <a:rPr lang="en-US" sz="1400" b="1" dirty="0" err="1" smtClean="0"/>
                        <a:t>Zowe</a:t>
                      </a:r>
                      <a:r>
                        <a:rPr lang="en-US" sz="1400" b="1" dirty="0" smtClean="0"/>
                        <a:t> to simplify access to mainframe databases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Thurs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10:15 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2401-Level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0765856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z111696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The new generation of mainframe IDEs: Why do I care?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Thurs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11:30</a:t>
                      </a:r>
                      <a:r>
                        <a:rPr lang="en-US" sz="1400" b="1" baseline="0" dirty="0" smtClean="0"/>
                        <a:t> 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2401-Level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9807776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z109720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Where to start with building on </a:t>
                      </a:r>
                      <a:r>
                        <a:rPr lang="en-US" sz="1400" b="1" dirty="0" err="1" smtClean="0"/>
                        <a:t>Zowe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0" dirty="0" smtClean="0"/>
                        <a:t>(also Mon)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Thurs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1:45 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Veronese 2402-Level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647363"/>
                  </a:ext>
                </a:extLst>
              </a:tr>
              <a:tr h="381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g111906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Modernizing the mainframe developer experience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Thurs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5:30 </a:t>
                      </a:r>
                      <a:r>
                        <a:rPr lang="en-US" sz="1400" b="1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Venetian Ballroom Level 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689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77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adcom_Theme">
  <a:themeElements>
    <a:clrScheme name="Broadcom_Ltd">
      <a:dk1>
        <a:sysClr val="windowText" lastClr="000000"/>
      </a:dk1>
      <a:lt1>
        <a:sysClr val="window" lastClr="FFFFFF"/>
      </a:lt1>
      <a:dk2>
        <a:srgbClr val="CC092F"/>
      </a:dk2>
      <a:lt2>
        <a:srgbClr val="5A5A5A"/>
      </a:lt2>
      <a:accent1>
        <a:srgbClr val="0098C7"/>
      </a:accent1>
      <a:accent2>
        <a:srgbClr val="007B8C"/>
      </a:accent2>
      <a:accent3>
        <a:srgbClr val="F3BA16"/>
      </a:accent3>
      <a:accent4>
        <a:srgbClr val="6C4B94"/>
      </a:accent4>
      <a:accent5>
        <a:srgbClr val="97999B"/>
      </a:accent5>
      <a:accent6>
        <a:srgbClr val="9DA03C"/>
      </a:accent6>
      <a:hlink>
        <a:srgbClr val="0098C7"/>
      </a:hlink>
      <a:folHlink>
        <a:srgbClr val="E68C28"/>
      </a:folHlink>
    </a:clrScheme>
    <a:fontScheme name="Broadcom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rnd">
          <a:solidFill>
            <a:schemeClr val="bg1"/>
          </a:solidFill>
          <a:prstDash val="solid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6"/>
          </a:solidFill>
          <a:prstDash val="sysDot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spAutoFit/>
      </a:bodyPr>
      <a:lstStyle>
        <a:defPPr algn="ctr">
          <a:lnSpc>
            <a:spcPct val="90000"/>
          </a:lnSpc>
          <a:spcBef>
            <a:spcPts val="600"/>
          </a:spcBef>
          <a:defRPr sz="2000" dirty="0" smtClean="0"/>
        </a:defPPr>
      </a:lstStyle>
    </a:txDef>
  </a:objectDefaults>
  <a:extraClrSchemeLst>
    <a:extraClrScheme>
      <a:clrScheme name="Broadcom_Ltd">
        <a:dk1>
          <a:sysClr val="windowText" lastClr="000000"/>
        </a:dk1>
        <a:lt1>
          <a:sysClr val="window" lastClr="FFFFFF"/>
        </a:lt1>
        <a:dk2>
          <a:srgbClr val="CC092F"/>
        </a:dk2>
        <a:lt2>
          <a:srgbClr val="5A5A5A"/>
        </a:lt2>
        <a:accent1>
          <a:srgbClr val="0098C7"/>
        </a:accent1>
        <a:accent2>
          <a:srgbClr val="007B8C"/>
        </a:accent2>
        <a:accent3>
          <a:srgbClr val="F3BA16"/>
        </a:accent3>
        <a:accent4>
          <a:srgbClr val="6C4B94"/>
        </a:accent4>
        <a:accent5>
          <a:srgbClr val="97999B"/>
        </a:accent5>
        <a:accent6>
          <a:srgbClr val="9DA03C"/>
        </a:accent6>
        <a:hlink>
          <a:srgbClr val="0098C7"/>
        </a:hlink>
        <a:folHlink>
          <a:srgbClr val="E68C28"/>
        </a:folHlink>
      </a:clrScheme>
    </a:extraClrScheme>
  </a:extraClrSchemeLst>
  <a:custClrLst>
    <a:custClr name="Secondary Red 187">
      <a:srgbClr val="A6192E"/>
    </a:custClr>
    <a:custClr name="Secondary Red 188">
      <a:srgbClr val="79242F"/>
    </a:custClr>
    <a:custClr name="Secondary Gray 6">
      <a:srgbClr val="A7A8AA"/>
    </a:custClr>
    <a:custClr name="Gray 4">
      <a:srgbClr val="BBBCBC"/>
    </a:custClr>
    <a:custClr name="Broadcom Gray">
      <a:srgbClr val="E2E3E4"/>
    </a:custClr>
    <a:custClr name="Tertiary Orange 138">
      <a:srgbClr val="E68C28"/>
    </a:custClr>
    <a:custClr name="Tertiary Olive 458">
      <a:srgbClr val="E0D160"/>
    </a:custClr>
    <a:custClr name="Tertiary Beige 7402">
      <a:srgbClr val="F1E19B"/>
    </a:custClr>
  </a:custClrLst>
  <a:extLst>
    <a:ext uri="{05A4C25C-085E-4340-85A3-A5531E510DB2}">
      <thm15:themeFamily xmlns:thm15="http://schemas.microsoft.com/office/thememl/2012/main" name="Presentation2" id="{910C1A40-3343-4032-9D26-2EA19FE166E6}" vid="{AF2E3C29-2AD9-4027-873E-21F0CB59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Broadcom_16x9</Template>
  <TotalTime>29888</TotalTime>
  <Words>194</Words>
  <Application>Microsoft Macintosh PowerPoint</Application>
  <PresentationFormat>Widescreen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Broadcom_Theme</vt:lpstr>
      <vt:lpstr>Key Mainframe DevOps Sessions @ IBM Tech U</vt:lpstr>
    </vt:vector>
  </TitlesOfParts>
  <Company>Broadcom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Broadcom Mainframe DevOps Toolchain</dc:title>
  <dc:subject>CA</dc:subject>
  <dc:creator>Broadcom</dc:creator>
  <cp:keywords>Mainframe, CA</cp:keywords>
  <cp:lastModifiedBy>Mae Meanor</cp:lastModifiedBy>
  <cp:revision>258</cp:revision>
  <dcterms:created xsi:type="dcterms:W3CDTF">2019-07-22T16:55:01Z</dcterms:created>
  <dcterms:modified xsi:type="dcterms:W3CDTF">2019-10-08T13:47:04Z</dcterms:modified>
</cp:coreProperties>
</file>